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Lato"/>
      <p:regular r:id="rId28"/>
      <p:bold r:id="rId29"/>
      <p:italic r:id="rId30"/>
      <p:boldItalic r:id="rId31"/>
    </p:embeddedFont>
    <p:embeddedFont>
      <p:font typeface="Lato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La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33" Type="http://schemas.openxmlformats.org/officeDocument/2006/relationships/font" Target="fonts/LatoLight-bold.fntdata"/><Relationship Id="rId10" Type="http://schemas.openxmlformats.org/officeDocument/2006/relationships/slide" Target="slides/slide5.xml"/><Relationship Id="rId32" Type="http://schemas.openxmlformats.org/officeDocument/2006/relationships/font" Target="fonts/LatoLight-regular.fntdata"/><Relationship Id="rId13" Type="http://schemas.openxmlformats.org/officeDocument/2006/relationships/slide" Target="slides/slide8.xml"/><Relationship Id="rId35" Type="http://schemas.openxmlformats.org/officeDocument/2006/relationships/font" Target="fonts/Lato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LatoLight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(1-7)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83ff93deb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83ff93deb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its main prescriptions?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52ac64e34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52ac64e34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apply to the team's project?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83ff93deb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83ff93deb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apply to the team's project?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500ec351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500ec351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52ac64e34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52ac64e34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 about?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52ac64e34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52ac64e34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which products/markets does it apply?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83ff93debb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83ff93debb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83ff93debb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83ff93debb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83ff93debb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83ff93debb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52ac64e34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52ac64e34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its main prescriptions?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9c6de6b2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9c6de6b2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52ac64e34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52ac64e34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apply to the team's project?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83ff93debb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83ff93deb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apply to the team's project?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528a3c19fa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528a3c19fa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20529055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20529055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Russell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9c6de6b2c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9c6de6b2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52ac64e34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52ac64e3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 about?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52ac64e34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52ac64e34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which products/markets does it apply?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Anything going to space!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52ac64e34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52ac64e34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its main prescriptions?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83ff93deb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83ff93deb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its main prescriptions?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83ff93debb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83ff93deb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its main prescriptions?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(Light)" type="title">
  <p:cSld name="TITLE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8" y="5079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" name="Google Shape;14;p2"/>
          <p:cNvCxnSpPr/>
          <p:nvPr/>
        </p:nvCxnSpPr>
        <p:spPr>
          <a:xfrm>
            <a:off x="3170250" y="2897725"/>
            <a:ext cx="2803500" cy="0"/>
          </a:xfrm>
          <a:prstGeom prst="straightConnector1">
            <a:avLst/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3300" y="3198275"/>
            <a:ext cx="7697400" cy="12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s (Light)">
  <p:cSld name="SECTION_HEADER_1_1_1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311700" y="14184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  <a:defRPr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" name="Google Shape;60;p11"/>
          <p:cNvSpPr txBox="1"/>
          <p:nvPr>
            <p:ph type="title"/>
          </p:nvPr>
        </p:nvSpPr>
        <p:spPr>
          <a:xfrm>
            <a:off x="311700" y="15152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2" name="Google Shape;62;p11"/>
          <p:cNvCxnSpPr/>
          <p:nvPr/>
        </p:nvCxnSpPr>
        <p:spPr>
          <a:xfrm>
            <a:off x="3353400" y="1011800"/>
            <a:ext cx="2437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11"/>
          <p:cNvSpPr txBox="1"/>
          <p:nvPr>
            <p:ph idx="2" type="body"/>
          </p:nvPr>
        </p:nvSpPr>
        <p:spPr>
          <a:xfrm>
            <a:off x="4832400" y="14184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  <a:defRPr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 (Light)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 (Soft)">
  <p:cSld name="BLANK_1_1">
    <p:bg>
      <p:bgPr>
        <a:solidFill>
          <a:schemeClr val="accent3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 (Bold)">
  <p:cSld name="BLANK_1_1_1">
    <p:bg>
      <p:bgPr>
        <a:solidFill>
          <a:schemeClr val="accen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4"/>
          <p:cNvSpPr txBox="1"/>
          <p:nvPr>
            <p:ph idx="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-30000" y="4843800"/>
            <a:ext cx="45831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MRSD 2021-2023: Team A: 20220912</a:t>
            </a:r>
            <a:endParaRPr sz="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 (Bright)">
  <p:cSld name="BLANK_1_1_1_1">
    <p:bg>
      <p:bgPr>
        <a:solidFill>
          <a:schemeClr val="accent5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(Tan)">
  <p:cSld name="TITLE_3">
    <p:bg>
      <p:bgPr>
        <a:solidFill>
          <a:schemeClr val="accent3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ctrTitle"/>
          </p:nvPr>
        </p:nvSpPr>
        <p:spPr>
          <a:xfrm>
            <a:off x="311708" y="5079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3170250" y="2897725"/>
            <a:ext cx="2803500" cy="0"/>
          </a:xfrm>
          <a:prstGeom prst="straightConnector1">
            <a:avLst/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723300" y="3198275"/>
            <a:ext cx="7697400" cy="12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(Color)">
  <p:cSld name="TITLE_2">
    <p:bg>
      <p:bgPr>
        <a:solidFill>
          <a:schemeClr val="accen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ctrTitle"/>
          </p:nvPr>
        </p:nvSpPr>
        <p:spPr>
          <a:xfrm>
            <a:off x="311708" y="5079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cxnSp>
        <p:nvCxnSpPr>
          <p:cNvPr id="23" name="Google Shape;23;p4"/>
          <p:cNvCxnSpPr/>
          <p:nvPr/>
        </p:nvCxnSpPr>
        <p:spPr>
          <a:xfrm>
            <a:off x="3170250" y="2897725"/>
            <a:ext cx="2803500" cy="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" name="Google Shape;24;p4"/>
          <p:cNvSpPr txBox="1"/>
          <p:nvPr>
            <p:ph idx="1" type="subTitle"/>
          </p:nvPr>
        </p:nvSpPr>
        <p:spPr>
          <a:xfrm>
            <a:off x="723300" y="3198275"/>
            <a:ext cx="7697400" cy="12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4"/>
          <p:cNvSpPr txBox="1"/>
          <p:nvPr/>
        </p:nvSpPr>
        <p:spPr>
          <a:xfrm>
            <a:off x="-30000" y="4843800"/>
            <a:ext cx="45831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MRSD 2021-2023: Team A: 20221109</a:t>
            </a:r>
            <a:endParaRPr sz="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(Light)">
  <p:cSld name="SECTION_TITLE_AND_DESCRIPTION_1">
    <p:bg>
      <p:bgPr>
        <a:solidFill>
          <a:schemeClr val="accent3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2634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263400" y="3184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302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" name="Google Shape;33;p5"/>
          <p:cNvCxnSpPr/>
          <p:nvPr/>
        </p:nvCxnSpPr>
        <p:spPr>
          <a:xfrm>
            <a:off x="312375" y="2916650"/>
            <a:ext cx="21393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" name="Google Shape;3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13392" y="4615200"/>
            <a:ext cx="654408" cy="45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(Light)" type="secHead">
  <p:cSld name="SECTION_HEADER">
    <p:bg>
      <p:bgPr>
        <a:solidFill>
          <a:schemeClr val="lt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>
            <a:off x="0" y="1593800"/>
            <a:ext cx="9144000" cy="971400"/>
          </a:xfrm>
          <a:prstGeom prst="snip2Diag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311700" y="16586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ody (Light)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" name="Google Shape;42;p7"/>
          <p:cNvCxnSpPr/>
          <p:nvPr/>
        </p:nvCxnSpPr>
        <p:spPr>
          <a:xfrm>
            <a:off x="311700" y="894550"/>
            <a:ext cx="25944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" name="Google Shape;43;p7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lank (Light)">
  <p:cSld name="TITLE_AND_BODY_3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" name="Google Shape;46;p8"/>
          <p:cNvCxnSpPr/>
          <p:nvPr/>
        </p:nvCxnSpPr>
        <p:spPr>
          <a:xfrm>
            <a:off x="311700" y="894550"/>
            <a:ext cx="25944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" name="Google Shape;47;p8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(Light)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1" name="Google Shape;51;p9"/>
          <p:cNvCxnSpPr/>
          <p:nvPr/>
        </p:nvCxnSpPr>
        <p:spPr>
          <a:xfrm>
            <a:off x="311700" y="894550"/>
            <a:ext cx="25944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" name="Google Shape;52;p9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(Light)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122400" y="409852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" name="Google Shape;57;p10"/>
          <p:cNvCxnSpPr/>
          <p:nvPr/>
        </p:nvCxnSpPr>
        <p:spPr>
          <a:xfrm>
            <a:off x="226500" y="4646375"/>
            <a:ext cx="1780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Light"/>
              <a:buNone/>
              <a:defRPr sz="28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 Light"/>
              <a:buChar char="●"/>
              <a:defRPr sz="16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 Light"/>
              <a:buChar char="○"/>
              <a:defRPr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 Light"/>
              <a:buChar char="■"/>
              <a:defRPr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 Light"/>
              <a:buChar char="●"/>
              <a:defRPr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 Light"/>
              <a:buChar char="○"/>
              <a:defRPr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 Light"/>
              <a:buChar char="■"/>
              <a:defRPr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 Light"/>
              <a:buChar char="●"/>
              <a:defRPr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 Light"/>
              <a:buChar char="○"/>
              <a:defRPr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 Light"/>
              <a:buChar char="■"/>
              <a:defRPr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</a:defRPr>
            </a:lvl1pPr>
            <a:lvl2pPr lvl="1" algn="r">
              <a:buNone/>
              <a:defRPr sz="1000">
                <a:solidFill>
                  <a:schemeClr val="accent1"/>
                </a:solidFill>
              </a:defRPr>
            </a:lvl2pPr>
            <a:lvl3pPr lvl="2" algn="r">
              <a:buNone/>
              <a:defRPr sz="1000">
                <a:solidFill>
                  <a:schemeClr val="accent1"/>
                </a:solidFill>
              </a:defRPr>
            </a:lvl3pPr>
            <a:lvl4pPr lvl="3" algn="r">
              <a:buNone/>
              <a:defRPr sz="1000">
                <a:solidFill>
                  <a:schemeClr val="accent1"/>
                </a:solidFill>
              </a:defRPr>
            </a:lvl4pPr>
            <a:lvl5pPr lvl="4" algn="r">
              <a:buNone/>
              <a:defRPr sz="1000">
                <a:solidFill>
                  <a:schemeClr val="accent1"/>
                </a:solidFill>
              </a:defRPr>
            </a:lvl5pPr>
            <a:lvl6pPr lvl="5" algn="r">
              <a:buNone/>
              <a:defRPr sz="1000">
                <a:solidFill>
                  <a:schemeClr val="accent1"/>
                </a:solidFill>
              </a:defRPr>
            </a:lvl6pPr>
            <a:lvl7pPr lvl="6" algn="r">
              <a:buNone/>
              <a:defRPr sz="1000">
                <a:solidFill>
                  <a:schemeClr val="accent1"/>
                </a:solidFill>
              </a:defRPr>
            </a:lvl7pPr>
            <a:lvl8pPr lvl="7" algn="r">
              <a:buNone/>
              <a:defRPr sz="1000">
                <a:solidFill>
                  <a:schemeClr val="accent1"/>
                </a:solidFill>
              </a:defRPr>
            </a:lvl8pPr>
            <a:lvl9pPr lvl="8" algn="r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413392" y="4615200"/>
            <a:ext cx="654408" cy="452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/>
        </p:nvSpPr>
        <p:spPr>
          <a:xfrm>
            <a:off x="-30000" y="4843800"/>
            <a:ext cx="45831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rPr>
              <a:t>MRSD 2021-2023: Team A: 20221109</a:t>
            </a:r>
            <a:endParaRPr sz="400">
              <a:solidFill>
                <a:srgbClr val="999999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Relationship Id="rId5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16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Relationship Id="rId4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3.png"/><Relationship Id="rId5" Type="http://schemas.openxmlformats.org/officeDocument/2006/relationships/image" Target="../media/image3.png"/><Relationship Id="rId6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hyperlink" Target="https://www.researchgate.net/figure/Latch-up-protection-circuit-The-device-susceptible-to-latch-up-is-called-the-protected_fig2_241250936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ctrTitle"/>
          </p:nvPr>
        </p:nvSpPr>
        <p:spPr>
          <a:xfrm>
            <a:off x="311708" y="5191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A: Standards and Regulations</a:t>
            </a:r>
            <a:endParaRPr/>
          </a:p>
        </p:txBody>
      </p:sp>
      <p:sp>
        <p:nvSpPr>
          <p:cNvPr id="79" name="Google Shape;79;p16"/>
          <p:cNvSpPr txBox="1"/>
          <p:nvPr>
            <p:ph idx="1" type="subTitle"/>
          </p:nvPr>
        </p:nvSpPr>
        <p:spPr>
          <a:xfrm>
            <a:off x="723300" y="3198275"/>
            <a:ext cx="7697400" cy="12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John Harrington, Ryan Lee, </a:t>
            </a:r>
            <a:r>
              <a:rPr lang="en"/>
              <a:t>Alex Pletta,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Russell Wong, </a:t>
            </a:r>
            <a:r>
              <a:rPr lang="en"/>
              <a:t>Ben Younes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11700" y="1152475"/>
            <a:ext cx="423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/>
              <a:t>Ionizing Dose testing needs to consider…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latin typeface="Lato"/>
                <a:ea typeface="Lato"/>
                <a:cs typeface="Lato"/>
                <a:sym typeface="Lato"/>
              </a:rPr>
              <a:t>Time Dependent</a:t>
            </a:r>
            <a:r>
              <a:rPr lang="en" sz="1700"/>
              <a:t> Effects (TDE)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Silicon </a:t>
            </a:r>
            <a:r>
              <a:rPr b="1" lang="en" sz="1700">
                <a:latin typeface="Lato"/>
                <a:ea typeface="Lato"/>
                <a:cs typeface="Lato"/>
                <a:sym typeface="Lato"/>
              </a:rPr>
              <a:t>Burn In</a:t>
            </a:r>
            <a:r>
              <a:rPr lang="en" sz="1700"/>
              <a:t>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b="1" lang="en" sz="1700">
                <a:latin typeface="Lato"/>
                <a:ea typeface="Lato"/>
                <a:cs typeface="Lato"/>
                <a:sym typeface="Lato"/>
              </a:rPr>
              <a:t>Transients </a:t>
            </a:r>
            <a:endParaRPr b="1"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latin typeface="Lato"/>
                <a:ea typeface="Lato"/>
                <a:cs typeface="Lato"/>
                <a:sym typeface="Lato"/>
              </a:rPr>
              <a:t>Shielding</a:t>
            </a:r>
            <a:r>
              <a:rPr lang="en" sz="1700"/>
              <a:t> and </a:t>
            </a:r>
            <a:r>
              <a:rPr b="1" lang="en" sz="1700">
                <a:latin typeface="Lato"/>
                <a:ea typeface="Lato"/>
                <a:cs typeface="Lato"/>
                <a:sym typeface="Lato"/>
              </a:rPr>
              <a:t>Secondaries </a:t>
            </a:r>
            <a:endParaRPr b="1"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If system </a:t>
            </a:r>
            <a:r>
              <a:rPr b="1" lang="en" sz="1700">
                <a:latin typeface="Lato"/>
                <a:ea typeface="Lato"/>
                <a:cs typeface="Lato"/>
                <a:sym typeface="Lato"/>
              </a:rPr>
              <a:t>state</a:t>
            </a:r>
            <a:r>
              <a:rPr lang="en" sz="1700"/>
              <a:t> affects dose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On/Off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Grounded / Open Circuit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latin typeface="Lato"/>
                <a:ea typeface="Lato"/>
                <a:cs typeface="Lato"/>
                <a:sym typeface="Lato"/>
              </a:rPr>
              <a:t>Temperature</a:t>
            </a:r>
            <a:r>
              <a:rPr lang="en" sz="1700"/>
              <a:t> effects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Operational &amp; Annealing</a:t>
            </a:r>
            <a:endParaRPr sz="1500"/>
          </a:p>
        </p:txBody>
      </p:sp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Prescriptions: Considerations Reviewed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075" y="825725"/>
            <a:ext cx="3854523" cy="3644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idx="1" type="body"/>
          </p:nvPr>
        </p:nvSpPr>
        <p:spPr>
          <a:xfrm>
            <a:off x="235500" y="1152475"/>
            <a:ext cx="447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In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flight application</a:t>
            </a:r>
            <a:r>
              <a:rPr lang="en"/>
              <a:t>, CraterGrader would be exposed to: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Cosmic</a:t>
            </a:r>
            <a:r>
              <a:rPr lang="en"/>
              <a:t> Background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Extremely</a:t>
            </a:r>
            <a:r>
              <a:rPr lang="en"/>
              <a:t>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High Energy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Single particles can have </a:t>
            </a:r>
            <a:r>
              <a:rPr lang="en"/>
              <a:t>energy</a:t>
            </a:r>
            <a:r>
              <a:rPr lang="en"/>
              <a:t> of a baseball thrown at 60 mph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Solar</a:t>
            </a:r>
            <a:r>
              <a:rPr lang="en"/>
              <a:t> Events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Flux</a:t>
            </a:r>
            <a:r>
              <a:rPr lang="en"/>
              <a:t>,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 Unpredictable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Gamma</a:t>
            </a:r>
            <a:r>
              <a:rPr lang="en"/>
              <a:t> rays,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neutrons</a:t>
            </a:r>
            <a:r>
              <a:rPr lang="en"/>
              <a:t> are worst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→ Important to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design</a:t>
            </a:r>
            <a:r>
              <a:rPr lang="en"/>
              <a:t> properly to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mitigate risks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6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CraterGrader Application</a:t>
            </a:r>
            <a:endParaRPr/>
          </a:p>
        </p:txBody>
      </p:sp>
      <p:pic>
        <p:nvPicPr>
          <p:cNvPr id="172" name="Google Shape;172;p26"/>
          <p:cNvPicPr preferRelativeResize="0"/>
          <p:nvPr/>
        </p:nvPicPr>
        <p:blipFill rotWithShape="1">
          <a:blip r:embed="rId3">
            <a:alphaModFix/>
          </a:blip>
          <a:srcRect b="0" l="20938" r="32028" t="0"/>
          <a:stretch/>
        </p:blipFill>
        <p:spPr>
          <a:xfrm>
            <a:off x="6940999" y="674475"/>
            <a:ext cx="1982250" cy="364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4501" y="839226"/>
            <a:ext cx="2115326" cy="352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Critical to understand, characterize and protect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critical PCB’s</a:t>
            </a:r>
            <a:r>
              <a:rPr lang="en"/>
              <a:t> or devices relating to: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Sensing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Compute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Clocks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Radios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Data Storage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→ Prefer components with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verified supplier testing</a:t>
            </a:r>
            <a:r>
              <a:rPr lang="en"/>
              <a:t> and/or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test directly</a:t>
            </a:r>
            <a:r>
              <a:rPr lang="en"/>
              <a:t> prior to use</a:t>
            </a:r>
            <a:endParaRPr/>
          </a:p>
        </p:txBody>
      </p:sp>
      <p:sp>
        <p:nvSpPr>
          <p:cNvPr id="179" name="Google Shape;179;p27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7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CraterGrader Application</a:t>
            </a:r>
            <a:endParaRPr/>
          </a:p>
        </p:txBody>
      </p:sp>
      <p:pic>
        <p:nvPicPr>
          <p:cNvPr id="181" name="Google Shape;1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6000" y="815425"/>
            <a:ext cx="2241600" cy="89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8025" y="2131525"/>
            <a:ext cx="1728450" cy="214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4501" y="839226"/>
            <a:ext cx="2115326" cy="352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28"/>
          <p:cNvSpPr txBox="1"/>
          <p:nvPr>
            <p:ph type="title"/>
          </p:nvPr>
        </p:nvSpPr>
        <p:spPr>
          <a:xfrm>
            <a:off x="311700" y="16586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40"/>
              <a:t>S&amp;R #2: </a:t>
            </a:r>
            <a:r>
              <a:rPr lang="en" sz="2840"/>
              <a:t>ISO 22646:2005 - </a:t>
            </a:r>
            <a:r>
              <a:rPr b="1" lang="en" sz="2840">
                <a:latin typeface="Lato"/>
                <a:ea typeface="Lato"/>
                <a:cs typeface="Lato"/>
                <a:sym typeface="Lato"/>
              </a:rPr>
              <a:t>Space data and information transfer systems</a:t>
            </a:r>
            <a:r>
              <a:rPr lang="en" sz="2840"/>
              <a:t> (Space packet protocol)</a:t>
            </a:r>
            <a:endParaRPr sz="284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 and Regulation Overview</a:t>
            </a:r>
            <a:endParaRPr/>
          </a:p>
        </p:txBody>
      </p:sp>
      <p:sp>
        <p:nvSpPr>
          <p:cNvPr id="195" name="Google Shape;195;p29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11700" y="1152475"/>
            <a:ext cx="5120400" cy="3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Space packet protocol</a:t>
            </a:r>
            <a:r>
              <a:rPr lang="en"/>
              <a:t> defines standards and procedures for transferring space application data over a network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Proposes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framework</a:t>
            </a:r>
            <a:r>
              <a:rPr lang="en"/>
              <a:t>;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not implementation</a:t>
            </a:r>
            <a:r>
              <a:rPr lang="en"/>
              <a:t> details (methods, technologies, products, activities, etc.)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Applies to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ground-to-space</a:t>
            </a:r>
            <a:r>
              <a:rPr lang="en"/>
              <a:t> and/or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space-to-space</a:t>
            </a:r>
            <a:r>
              <a:rPr lang="en"/>
              <a:t> communications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Data transferred from a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single source</a:t>
            </a:r>
            <a:r>
              <a:rPr lang="en"/>
              <a:t> to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one</a:t>
            </a:r>
            <a:r>
              <a:rPr lang="en"/>
              <a:t> or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multiple</a:t>
            </a:r>
            <a:r>
              <a:rPr lang="en"/>
              <a:t> destinations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Space packet protocol is termed a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recommendation</a:t>
            </a:r>
            <a:r>
              <a:rPr lang="en"/>
              <a:t>, not binding</a:t>
            </a:r>
            <a:endParaRPr/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4500" y="1255876"/>
            <a:ext cx="2986225" cy="298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CCSDS (Consultative Committee for Space Data Systems) Agencies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Anyone and everyone interested in going to space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Primarily international agencies</a:t>
            </a:r>
            <a:endParaRPr/>
          </a:p>
        </p:txBody>
      </p:sp>
      <p:pic>
        <p:nvPicPr>
          <p:cNvPr id="203" name="Google Shape;203;p30"/>
          <p:cNvPicPr preferRelativeResize="0"/>
          <p:nvPr/>
        </p:nvPicPr>
        <p:blipFill rotWithShape="1">
          <a:blip r:embed="rId3">
            <a:alphaModFix/>
          </a:blip>
          <a:srcRect b="0" l="4453" r="48062" t="36588"/>
          <a:stretch/>
        </p:blipFill>
        <p:spPr>
          <a:xfrm>
            <a:off x="4275462" y="1691925"/>
            <a:ext cx="4093215" cy="3416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4" name="Google Shape;204;p30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30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Product/Market Segment</a:t>
            </a:r>
            <a:endParaRPr/>
          </a:p>
        </p:txBody>
      </p:sp>
      <p:pic>
        <p:nvPicPr>
          <p:cNvPr id="206" name="Google Shape;206;p30"/>
          <p:cNvPicPr preferRelativeResize="0"/>
          <p:nvPr/>
        </p:nvPicPr>
        <p:blipFill rotWithShape="1">
          <a:blip r:embed="rId3">
            <a:alphaModFix/>
          </a:blip>
          <a:srcRect b="64555" l="4453" r="48062" t="0"/>
          <a:stretch/>
        </p:blipFill>
        <p:spPr>
          <a:xfrm>
            <a:off x="85491" y="2172068"/>
            <a:ext cx="4093215" cy="190962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idx="1" type="body"/>
          </p:nvPr>
        </p:nvSpPr>
        <p:spPr>
          <a:xfrm>
            <a:off x="311700" y="1152475"/>
            <a:ext cx="4491000" cy="36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LDP (logic data path)</a:t>
            </a:r>
            <a:r>
              <a:rPr lang="en"/>
              <a:t> defines a unidirectional pathway from source to destination user applications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Each LDP must be configured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before </a:t>
            </a:r>
            <a:r>
              <a:rPr lang="en"/>
              <a:t>data transfer, and assigned a Path ID containing: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APID</a:t>
            </a:r>
            <a:r>
              <a:rPr lang="en"/>
              <a:t>: Application Process ID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APID Qualifier: domain name containing unique APIDs</a:t>
            </a:r>
            <a:br>
              <a:rPr b="1" lang="en">
                <a:latin typeface="Lato"/>
                <a:ea typeface="Lato"/>
                <a:cs typeface="Lato"/>
                <a:sym typeface="Lato"/>
              </a:rPr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LDP configuration handled by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high-level management system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Informs intermediate protocol entities where to route packets for a given APID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Set/store long-term parameters</a:t>
            </a:r>
            <a:endParaRPr/>
          </a:p>
        </p:txBody>
      </p:sp>
      <p:sp>
        <p:nvSpPr>
          <p:cNvPr id="212" name="Google Shape;212;p31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1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Prescriptions: LDP and Management System</a:t>
            </a:r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8300" y="1251138"/>
            <a:ext cx="4000825" cy="2641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 txBox="1"/>
          <p:nvPr>
            <p:ph idx="1" type="body"/>
          </p:nvPr>
        </p:nvSpPr>
        <p:spPr>
          <a:xfrm>
            <a:off x="235500" y="1002725"/>
            <a:ext cx="6593400" cy="38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2258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User applications interface with Space Packet Protocol at a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Service Access Point (SAP)</a:t>
            </a:r>
            <a:br>
              <a:rPr lang="en"/>
            </a:br>
            <a:endParaRPr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SAP can be configured to handle pre-formatted space packets (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Packet Service</a:t>
            </a:r>
            <a:r>
              <a:rPr lang="en"/>
              <a:t>) or unformatted octet strings (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Octet String Service</a:t>
            </a:r>
            <a:r>
              <a:rPr lang="en"/>
              <a:t>)</a:t>
            </a:r>
            <a:br>
              <a:rPr lang="en"/>
            </a:br>
            <a:endParaRPr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Service primitives: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REQUEST</a:t>
            </a:r>
            <a:r>
              <a:rPr lang="en"/>
              <a:t> sent from source to SAP to inform service provider that a packet needs to be sent along a given LDP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INDICATION</a:t>
            </a:r>
            <a:r>
              <a:rPr lang="en"/>
              <a:t> sent from SAP to destination to inform user application of an incoming packet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No guarantee of completeness, confirmation receipt, retransmission, etc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Other characteristics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Pre-configured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Unidirectional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Asynchronous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Non-sequence preserving</a:t>
            </a:r>
            <a:endParaRPr/>
          </a:p>
        </p:txBody>
      </p:sp>
      <p:sp>
        <p:nvSpPr>
          <p:cNvPr id="220" name="Google Shape;220;p32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1" name="Google Shape;221;p32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Prescriptions: Services and SAPs</a:t>
            </a:r>
            <a:endParaRPr/>
          </a:p>
        </p:txBody>
      </p:sp>
      <p:pic>
        <p:nvPicPr>
          <p:cNvPr id="222" name="Google Shape;22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1900" y="511600"/>
            <a:ext cx="2294800" cy="1961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4302" y="2616651"/>
            <a:ext cx="2209971" cy="186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>
            <p:ph idx="1" type="body"/>
          </p:nvPr>
        </p:nvSpPr>
        <p:spPr>
          <a:xfrm>
            <a:off x="311700" y="1152475"/>
            <a:ext cx="438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Several </a:t>
            </a:r>
            <a:r>
              <a:rPr lang="en"/>
              <a:t>protocol entities along an LDP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At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source</a:t>
            </a:r>
            <a:r>
              <a:rPr lang="en"/>
              <a:t> and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destination</a:t>
            </a:r>
            <a:r>
              <a:rPr lang="en"/>
              <a:t>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Implement SAPs</a:t>
            </a:r>
            <a:r>
              <a:rPr lang="en"/>
              <a:t> and provide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services</a:t>
            </a:r>
            <a:r>
              <a:rPr lang="en"/>
              <a:t> to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user applications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At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intermediate</a:t>
            </a:r>
            <a:r>
              <a:rPr lang="en"/>
              <a:t> locations: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Responsible for identifying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next subnet</a:t>
            </a:r>
            <a:r>
              <a:rPr lang="en"/>
              <a:t> in LDP and relaying given space packet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Routing of packets from entity to entity handled by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underlying subnetwork</a:t>
            </a:r>
            <a:r>
              <a:rPr lang="en"/>
              <a:t> protocols</a:t>
            </a:r>
            <a:endParaRPr/>
          </a:p>
        </p:txBody>
      </p:sp>
      <p:sp>
        <p:nvSpPr>
          <p:cNvPr id="229" name="Google Shape;229;p33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33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Prescriptions: Protocol Entities</a:t>
            </a:r>
            <a:endParaRPr/>
          </a:p>
        </p:txBody>
      </p:sp>
      <p:pic>
        <p:nvPicPr>
          <p:cNvPr id="231" name="Google Shape;23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1925" y="1629075"/>
            <a:ext cx="4140375" cy="188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>
            <p:ph idx="1" type="body"/>
          </p:nvPr>
        </p:nvSpPr>
        <p:spPr>
          <a:xfrm>
            <a:off x="311700" y="1152475"/>
            <a:ext cx="418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Space packets: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data units</a:t>
            </a:r>
            <a:r>
              <a:rPr lang="en"/>
              <a:t> employed by space packet protocol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Primary</a:t>
            </a:r>
            <a:r>
              <a:rPr lang="en"/>
              <a:t> header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APID, packet length, sequence count, etc.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Secondary</a:t>
            </a:r>
            <a:r>
              <a:rPr lang="en"/>
              <a:t> header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Optional ancillary info i.e. time, spacecraft location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User data</a:t>
            </a:r>
            <a:r>
              <a:rPr lang="en"/>
              <a:t> field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Application-specific</a:t>
            </a:r>
            <a:endParaRPr/>
          </a:p>
        </p:txBody>
      </p:sp>
      <p:sp>
        <p:nvSpPr>
          <p:cNvPr id="237" name="Google Shape;237;p34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" name="Google Shape;238;p34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Prescriptions: Space Packets</a:t>
            </a:r>
            <a:endParaRPr/>
          </a:p>
        </p:txBody>
      </p:sp>
      <p:pic>
        <p:nvPicPr>
          <p:cNvPr id="239" name="Google Shape;23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425" y="1152475"/>
            <a:ext cx="4333875" cy="21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The </a:t>
            </a:r>
            <a:r>
              <a:rPr lang="en">
                <a:solidFill>
                  <a:srgbClr val="000000"/>
                </a:solidFill>
              </a:rPr>
              <a:t>CraterGrader</a:t>
            </a:r>
            <a:r>
              <a:rPr lang="en">
                <a:solidFill>
                  <a:srgbClr val="000000"/>
                </a:solidFill>
              </a:rPr>
              <a:t> Team 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 rotWithShape="1">
          <a:blip r:embed="rId3">
            <a:alphaModFix/>
          </a:blip>
          <a:srcRect b="36722" l="24136" r="43170" t="14118"/>
          <a:stretch/>
        </p:blipFill>
        <p:spPr>
          <a:xfrm>
            <a:off x="5677357" y="1387588"/>
            <a:ext cx="1220100" cy="1220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 rotWithShape="1">
          <a:blip r:embed="rId4">
            <a:alphaModFix/>
          </a:blip>
          <a:srcRect b="44043" l="23155" r="45855" t="9457"/>
          <a:stretch/>
        </p:blipFill>
        <p:spPr>
          <a:xfrm>
            <a:off x="531159" y="1387588"/>
            <a:ext cx="1220100" cy="1220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 rotWithShape="1">
          <a:blip r:embed="rId5">
            <a:alphaModFix/>
          </a:blip>
          <a:srcRect b="43627" l="22817" r="39567" t="0"/>
          <a:stretch/>
        </p:blipFill>
        <p:spPr>
          <a:xfrm>
            <a:off x="7392764" y="1372775"/>
            <a:ext cx="1220100" cy="1220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6">
            <a:alphaModFix/>
          </a:blip>
          <a:srcRect b="46298" l="26106" r="42602" t="6817"/>
          <a:stretch/>
        </p:blipFill>
        <p:spPr>
          <a:xfrm>
            <a:off x="2246556" y="1387600"/>
            <a:ext cx="1220100" cy="1220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 rotWithShape="1">
          <a:blip r:embed="rId7">
            <a:alphaModFix/>
          </a:blip>
          <a:srcRect b="45263" l="26920" r="38144" t="2226"/>
          <a:stretch/>
        </p:blipFill>
        <p:spPr>
          <a:xfrm>
            <a:off x="3961949" y="1372775"/>
            <a:ext cx="1220100" cy="1220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272550" y="2656213"/>
            <a:ext cx="17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John Harrington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2204095" y="2656233"/>
            <a:ext cx="13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Ryan Lee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3976232" y="2641408"/>
            <a:ext cx="11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Alex Pletta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5591287" y="2656213"/>
            <a:ext cx="139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Russell Wong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7407022" y="2656233"/>
            <a:ext cx="11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Ben Younes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3350238" y="4325050"/>
            <a:ext cx="244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Dr. William “Red” Whittaker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William (Red) L. Whittaker - The Robotics Institute Carnegie Mellon  University" id="97" name="Google Shape;97;p17"/>
          <p:cNvPicPr preferRelativeResize="0"/>
          <p:nvPr/>
        </p:nvPicPr>
        <p:blipFill rotWithShape="1">
          <a:blip r:embed="rId8">
            <a:alphaModFix/>
          </a:blip>
          <a:srcRect b="28639" l="0" r="0" t="4848"/>
          <a:stretch/>
        </p:blipFill>
        <p:spPr>
          <a:xfrm>
            <a:off x="3961917" y="3104950"/>
            <a:ext cx="1220100" cy="1220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35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CraterGrader Application</a:t>
            </a:r>
            <a:endParaRPr/>
          </a:p>
        </p:txBody>
      </p:sp>
      <p:sp>
        <p:nvSpPr>
          <p:cNvPr id="246" name="Google Shape;246;p35"/>
          <p:cNvSpPr txBox="1"/>
          <p:nvPr>
            <p:ph idx="1" type="body"/>
          </p:nvPr>
        </p:nvSpPr>
        <p:spPr>
          <a:xfrm>
            <a:off x="235500" y="1152475"/>
            <a:ext cx="4713300" cy="36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/>
              <a:t>In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flight application</a:t>
            </a:r>
            <a:r>
              <a:rPr lang="en" sz="1500"/>
              <a:t> use case, when communicating between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users on earth</a:t>
            </a:r>
            <a:r>
              <a:rPr lang="en" sz="1500"/>
              <a:t> and CraterGrader:</a:t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logical data path</a:t>
            </a:r>
            <a:r>
              <a:rPr lang="en" sz="1500"/>
              <a:t> will be pre-configured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Sent packets will abide by the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space packet protocol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One standard protocol improves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ease of adoption</a:t>
            </a:r>
            <a:r>
              <a:rPr lang="en" sz="1500"/>
              <a:t> for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customers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/>
              <a:t>Need to understand:</a:t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Types of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services available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How to configure the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management system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Dependent on the specific mission and subnetwork</a:t>
            </a:r>
            <a:endParaRPr sz="1500"/>
          </a:p>
        </p:txBody>
      </p:sp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000" y="1919564"/>
            <a:ext cx="4109749" cy="2054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8852" y="1348650"/>
            <a:ext cx="1110879" cy="8202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6"/>
          <p:cNvPicPr preferRelativeResize="0"/>
          <p:nvPr/>
        </p:nvPicPr>
        <p:blipFill rotWithShape="1">
          <a:blip r:embed="rId3">
            <a:alphaModFix amt="80000"/>
          </a:blip>
          <a:srcRect b="8061" l="7992" r="8576" t="9081"/>
          <a:stretch/>
        </p:blipFill>
        <p:spPr>
          <a:xfrm>
            <a:off x="5320225" y="839673"/>
            <a:ext cx="3423452" cy="3399603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6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36"/>
          <p:cNvSpPr txBox="1"/>
          <p:nvPr>
            <p:ph idx="1" type="body"/>
          </p:nvPr>
        </p:nvSpPr>
        <p:spPr>
          <a:xfrm>
            <a:off x="311700" y="1152475"/>
            <a:ext cx="472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Importantly, as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flight operations scale</a:t>
            </a:r>
            <a:r>
              <a:rPr lang="en"/>
              <a:t> → increased # of robots working on the moon</a:t>
            </a:r>
            <a:endParaRPr/>
          </a:p>
          <a:p>
            <a:pPr indent="-32258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Multi-robot operation</a:t>
            </a:r>
            <a:r>
              <a:rPr lang="en"/>
              <a:t> → space-to-space communications link</a:t>
            </a:r>
            <a:endParaRPr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Isolate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unique groups</a:t>
            </a:r>
            <a:r>
              <a:rPr lang="en"/>
              <a:t> of robot operation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Subnetwork establishment and selection</a:t>
            </a:r>
            <a:r>
              <a:rPr lang="en"/>
              <a:t> to build up the communications pipeline:</a:t>
            </a:r>
            <a:endParaRPr/>
          </a:p>
          <a:p>
            <a:pPr indent="-32258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Packet header (APID)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misidentification likelihood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Space packet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loss likelihood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Both need to be under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mission-defined thresholds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36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CraterGrader Application</a:t>
            </a:r>
            <a:endParaRPr/>
          </a:p>
        </p:txBody>
      </p:sp>
      <p:pic>
        <p:nvPicPr>
          <p:cNvPr id="257" name="Google Shape;25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6360" y="780250"/>
            <a:ext cx="1236130" cy="9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4771" y="2501018"/>
            <a:ext cx="1236130" cy="9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235" y="2501033"/>
            <a:ext cx="1236130" cy="912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0" name="Google Shape;260;p36"/>
          <p:cNvCxnSpPr/>
          <p:nvPr/>
        </p:nvCxnSpPr>
        <p:spPr>
          <a:xfrm>
            <a:off x="7478828" y="1605984"/>
            <a:ext cx="687300" cy="9858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triangle"/>
            <a:tailEnd len="med" w="med" type="stealth"/>
          </a:ln>
        </p:spPr>
      </p:cxnSp>
      <p:cxnSp>
        <p:nvCxnSpPr>
          <p:cNvPr id="261" name="Google Shape;261;p36"/>
          <p:cNvCxnSpPr/>
          <p:nvPr/>
        </p:nvCxnSpPr>
        <p:spPr>
          <a:xfrm flipH="1">
            <a:off x="6042585" y="1605989"/>
            <a:ext cx="687300" cy="9858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triangle"/>
            <a:tailEnd len="med" w="med" type="stealth"/>
          </a:ln>
        </p:spPr>
      </p:cxnSp>
      <p:cxnSp>
        <p:nvCxnSpPr>
          <p:cNvPr id="262" name="Google Shape;262;p36"/>
          <p:cNvCxnSpPr>
            <a:stCxn id="259" idx="3"/>
            <a:endCxn id="258" idx="1"/>
          </p:cNvCxnSpPr>
          <p:nvPr/>
        </p:nvCxnSpPr>
        <p:spPr>
          <a:xfrm>
            <a:off x="6556365" y="2957408"/>
            <a:ext cx="10884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triangle"/>
            <a:tailEnd len="med" w="med" type="stealth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7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8" name="Google Shape;268;p37"/>
          <p:cNvPicPr preferRelativeResize="0"/>
          <p:nvPr/>
        </p:nvPicPr>
        <p:blipFill rotWithShape="1">
          <a:blip r:embed="rId3">
            <a:alphaModFix/>
          </a:blip>
          <a:srcRect b="1845" l="0" r="0" t="0"/>
          <a:stretch/>
        </p:blipFill>
        <p:spPr>
          <a:xfrm>
            <a:off x="2649986" y="990061"/>
            <a:ext cx="3844024" cy="377297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7"/>
          <p:cNvSpPr txBox="1"/>
          <p:nvPr>
            <p:ph type="ctrTitle"/>
          </p:nvPr>
        </p:nvSpPr>
        <p:spPr>
          <a:xfrm>
            <a:off x="311700" y="50725"/>
            <a:ext cx="8520600" cy="88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Any 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idx="2" type="body"/>
          </p:nvPr>
        </p:nvSpPr>
        <p:spPr>
          <a:xfrm>
            <a:off x="4721850" y="724075"/>
            <a:ext cx="42723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S&amp;R #1: MIL-STD-883-1 -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Environmental Test Methods for Microcircuits</a:t>
            </a:r>
            <a:r>
              <a:rPr lang="en"/>
              <a:t> Part 1: (Selected Parts)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S&amp;R #2: ISO 22646:2005 -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Space data and information transfer systems</a:t>
            </a:r>
            <a:r>
              <a:rPr lang="en"/>
              <a:t> (Space packet protocol)</a:t>
            </a:r>
            <a:endParaRPr/>
          </a:p>
        </p:txBody>
      </p:sp>
      <p:sp>
        <p:nvSpPr>
          <p:cNvPr id="103" name="Google Shape;103;p18"/>
          <p:cNvSpPr txBox="1"/>
          <p:nvPr>
            <p:ph type="title"/>
          </p:nvPr>
        </p:nvSpPr>
        <p:spPr>
          <a:xfrm>
            <a:off x="2634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Preview</a:t>
            </a:r>
            <a:endParaRPr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16586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40"/>
              <a:t>S&amp;R #1: </a:t>
            </a:r>
            <a:r>
              <a:rPr lang="en" sz="2840"/>
              <a:t>MIL-STD-883-1 - </a:t>
            </a:r>
            <a:r>
              <a:rPr b="1" lang="en" sz="2840">
                <a:latin typeface="Lato"/>
                <a:ea typeface="Lato"/>
                <a:cs typeface="Lato"/>
                <a:sym typeface="Lato"/>
              </a:rPr>
              <a:t>Environmental Test Methods for Microcircuits</a:t>
            </a:r>
            <a:r>
              <a:rPr lang="en" sz="2840"/>
              <a:t> Part 1 (Selected Parts)</a:t>
            </a:r>
            <a:endParaRPr sz="284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 and Regulation Overview </a:t>
            </a:r>
            <a:endParaRPr/>
          </a:p>
        </p:txBody>
      </p:sp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218675" y="1099325"/>
            <a:ext cx="7324200" cy="38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Lato"/>
                <a:ea typeface="Lato"/>
                <a:cs typeface="Lato"/>
                <a:sym typeface="Lato"/>
              </a:rPr>
              <a:t>MIL-STD-883-1 </a:t>
            </a:r>
            <a:r>
              <a:rPr lang="en" sz="1400"/>
              <a:t>- Uniform Test Methods for </a:t>
            </a:r>
            <a:r>
              <a:rPr lang="en" sz="1400"/>
              <a:t>Environmental</a:t>
            </a:r>
            <a:r>
              <a:rPr lang="en" sz="1400"/>
              <a:t> Testing of Microelectronics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Lato"/>
                <a:ea typeface="Lato"/>
                <a:cs typeface="Lato"/>
                <a:sym typeface="Lato"/>
              </a:rPr>
              <a:t>METHOD 1019.9: IONIZING RADIATION (TOTAL DOSE) TEST PROCEDURE</a:t>
            </a:r>
            <a:endParaRPr b="1" sz="1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Defines the requirements for testing packaged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semiconductor integrated circuits</a:t>
            </a:r>
            <a:r>
              <a:rPr lang="en" sz="1400"/>
              <a:t> for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ionizing radiation effects</a:t>
            </a:r>
            <a:r>
              <a:rPr lang="en" sz="1400"/>
              <a:t> from a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cobalt-60</a:t>
            </a:r>
            <a:r>
              <a:rPr lang="en" sz="1400"/>
              <a:t> (60Co)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gamma</a:t>
            </a:r>
            <a:r>
              <a:rPr lang="en" sz="1400"/>
              <a:t> ray source.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Lato"/>
                <a:ea typeface="Lato"/>
                <a:cs typeface="Lato"/>
                <a:sym typeface="Lato"/>
              </a:rPr>
              <a:t>METHOD 1020.1: DOSE RATE INDUCED LATCHUP TEST PROCEDURE</a:t>
            </a:r>
            <a:endParaRPr b="1" sz="1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Defines requirements for latchup testing of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microcircuits</a:t>
            </a:r>
            <a:r>
              <a:rPr lang="en" sz="1400"/>
              <a:t> to identify susceptibility to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dose rate induced latchup</a:t>
            </a:r>
            <a:endParaRPr b="1" sz="1400"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Latchup = circuit region turned on by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pulse of ionizing radiation</a:t>
            </a:r>
            <a:r>
              <a:rPr lang="en" sz="1400"/>
              <a:t> and stays on until reset,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disrupting normal circuit</a:t>
            </a:r>
            <a:r>
              <a:rPr lang="en" sz="1400"/>
              <a:t> operation.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Lato"/>
                <a:ea typeface="Lato"/>
                <a:cs typeface="Lato"/>
                <a:sym typeface="Lato"/>
              </a:rPr>
              <a:t>METHOD 1021.3: DOSE RATE UPSET TESTING OF DIGITAL MICROCIRCUITS</a:t>
            </a:r>
            <a:endParaRPr b="1" sz="1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Defines requirements for testing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responses</a:t>
            </a:r>
            <a:r>
              <a:rPr lang="en" sz="1400"/>
              <a:t> of packaged integrated circuits to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pulsed ionizing radiation</a:t>
            </a:r>
            <a:r>
              <a:rPr lang="en" sz="1400"/>
              <a:t> (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x-ray</a:t>
            </a:r>
            <a:r>
              <a:rPr lang="en" sz="1400"/>
              <a:t> or </a:t>
            </a:r>
            <a:r>
              <a:rPr b="1" lang="en" sz="1400">
                <a:latin typeface="Lato"/>
                <a:ea typeface="Lato"/>
                <a:cs typeface="Lato"/>
                <a:sym typeface="Lato"/>
              </a:rPr>
              <a:t>linear accelerator</a:t>
            </a:r>
            <a:r>
              <a:rPr lang="en" sz="1400"/>
              <a:t> sourced).</a:t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7730238" y="561737"/>
            <a:ext cx="1676424" cy="8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1977" y="2571750"/>
            <a:ext cx="957400" cy="167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8038" y="157250"/>
            <a:ext cx="802179" cy="167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2500" y="385375"/>
            <a:ext cx="2089475" cy="208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1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Product/Market Segment </a:t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3599" y="466350"/>
            <a:ext cx="2565977" cy="178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525" y="2413500"/>
            <a:ext cx="3638901" cy="240774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11700" y="968975"/>
            <a:ext cx="42252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Adds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value</a:t>
            </a:r>
            <a:r>
              <a:rPr lang="en"/>
              <a:t> to product operating in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high-radiation</a:t>
            </a:r>
            <a:r>
              <a:rPr lang="en"/>
              <a:t> </a:t>
            </a:r>
            <a:r>
              <a:rPr lang="en"/>
              <a:t>environments (performance, lifespan, robustness, etc.)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Key Markets: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Space</a:t>
            </a:r>
            <a:r>
              <a:rPr lang="en"/>
              <a:t>,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Military</a:t>
            </a:r>
            <a:r>
              <a:rPr lang="en"/>
              <a:t>,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Energy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7913" y="2543387"/>
            <a:ext cx="3570237" cy="200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10610" t="0"/>
          <a:stretch/>
        </p:blipFill>
        <p:spPr>
          <a:xfrm>
            <a:off x="5163928" y="552550"/>
            <a:ext cx="3227450" cy="446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232525" y="1152475"/>
            <a:ext cx="5644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29">
                <a:latin typeface="Lato"/>
                <a:ea typeface="Lato"/>
                <a:cs typeface="Lato"/>
                <a:sym typeface="Lato"/>
              </a:rPr>
              <a:t>Basic Test Processes:</a:t>
            </a:r>
            <a:endParaRPr b="1" sz="1729">
              <a:latin typeface="Lato"/>
              <a:ea typeface="Lato"/>
              <a:cs typeface="Lato"/>
              <a:sym typeface="Lato"/>
            </a:endParaRPr>
          </a:p>
          <a:p>
            <a:pPr indent="-338393" lvl="0" marL="457200" rtl="0" algn="l">
              <a:spcBef>
                <a:spcPts val="1000"/>
              </a:spcBef>
              <a:spcAft>
                <a:spcPts val="0"/>
              </a:spcAft>
              <a:buSzPts val="1729"/>
              <a:buAutoNum type="arabicPeriod"/>
            </a:pPr>
            <a:r>
              <a:rPr b="1" lang="en" sz="1729">
                <a:latin typeface="Lato"/>
                <a:ea typeface="Lato"/>
                <a:cs typeface="Lato"/>
                <a:sym typeface="Lato"/>
              </a:rPr>
              <a:t>Irradiate</a:t>
            </a:r>
            <a:r>
              <a:rPr lang="en" sz="1729"/>
              <a:t> circuit</a:t>
            </a:r>
            <a:endParaRPr sz="1729"/>
          </a:p>
          <a:p>
            <a:pPr indent="-338393" lvl="0" marL="457200" rtl="0" algn="l">
              <a:spcBef>
                <a:spcPts val="0"/>
              </a:spcBef>
              <a:spcAft>
                <a:spcPts val="0"/>
              </a:spcAft>
              <a:buSzPts val="1729"/>
              <a:buAutoNum type="arabicPeriod"/>
            </a:pPr>
            <a:r>
              <a:rPr lang="en" sz="1729"/>
              <a:t>Perform </a:t>
            </a:r>
            <a:r>
              <a:rPr b="1" lang="en" sz="1729">
                <a:latin typeface="Lato"/>
                <a:ea typeface="Lato"/>
                <a:cs typeface="Lato"/>
                <a:sym typeface="Lato"/>
              </a:rPr>
              <a:t>functional tests</a:t>
            </a:r>
            <a:r>
              <a:rPr lang="en" sz="1729"/>
              <a:t> (component-specific)</a:t>
            </a:r>
            <a:endParaRPr sz="1729"/>
          </a:p>
          <a:p>
            <a:pPr indent="-338393" lvl="0" marL="457200" rtl="0" algn="l">
              <a:spcBef>
                <a:spcPts val="0"/>
              </a:spcBef>
              <a:spcAft>
                <a:spcPts val="0"/>
              </a:spcAft>
              <a:buSzPts val="1729"/>
              <a:buAutoNum type="arabicPeriod"/>
            </a:pPr>
            <a:r>
              <a:rPr b="1" lang="en" sz="1729">
                <a:latin typeface="Lato"/>
                <a:ea typeface="Lato"/>
                <a:cs typeface="Lato"/>
                <a:sym typeface="Lato"/>
              </a:rPr>
              <a:t>Anneal</a:t>
            </a:r>
            <a:r>
              <a:rPr lang="en" sz="1729"/>
              <a:t> if required (time &amp; temperature dependent)</a:t>
            </a:r>
            <a:endParaRPr sz="1729"/>
          </a:p>
          <a:p>
            <a:pPr indent="-338393" lvl="0" marL="457200" rtl="0" algn="l">
              <a:spcBef>
                <a:spcPts val="0"/>
              </a:spcBef>
              <a:spcAft>
                <a:spcPts val="0"/>
              </a:spcAft>
              <a:buSzPts val="1729"/>
              <a:buAutoNum type="arabicPeriod"/>
            </a:pPr>
            <a:r>
              <a:rPr lang="en" sz="1729"/>
              <a:t>Perform more </a:t>
            </a:r>
            <a:r>
              <a:rPr b="1" lang="en" sz="1729">
                <a:latin typeface="Lato"/>
                <a:ea typeface="Lato"/>
                <a:cs typeface="Lato"/>
                <a:sym typeface="Lato"/>
              </a:rPr>
              <a:t>functional tests</a:t>
            </a:r>
            <a:endParaRPr b="1" sz="1729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latin typeface="Lato"/>
                <a:ea typeface="Lato"/>
                <a:cs typeface="Lato"/>
                <a:sym typeface="Lato"/>
              </a:rPr>
              <a:t>Considerations</a:t>
            </a:r>
            <a:r>
              <a:rPr b="1" lang="en" sz="1764">
                <a:latin typeface="Lato"/>
                <a:ea typeface="Lato"/>
                <a:cs typeface="Lato"/>
                <a:sym typeface="Lato"/>
              </a:rPr>
              <a:t>: </a:t>
            </a:r>
            <a:endParaRPr b="1" sz="1764">
              <a:latin typeface="Lato"/>
              <a:ea typeface="Lato"/>
              <a:cs typeface="Lato"/>
              <a:sym typeface="Lato"/>
            </a:endParaRPr>
          </a:p>
          <a:p>
            <a:pPr indent="-335218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79"/>
              <a:buChar char="●"/>
            </a:pPr>
            <a:r>
              <a:rPr b="1" lang="en" sz="1679">
                <a:latin typeface="Lato"/>
                <a:ea typeface="Lato"/>
                <a:cs typeface="Lato"/>
                <a:sym typeface="Lato"/>
              </a:rPr>
              <a:t>Post-irradiation</a:t>
            </a:r>
            <a:r>
              <a:rPr lang="en" sz="1679"/>
              <a:t> annealing (Room temp or accelerated)</a:t>
            </a:r>
            <a:endParaRPr sz="1679"/>
          </a:p>
          <a:p>
            <a:pPr indent="-335218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79"/>
              <a:buChar char="○"/>
            </a:pPr>
            <a:r>
              <a:rPr b="1" lang="en" sz="1679">
                <a:latin typeface="Lato"/>
                <a:ea typeface="Lato"/>
                <a:cs typeface="Lato"/>
                <a:sym typeface="Lato"/>
              </a:rPr>
              <a:t>Time Dependent</a:t>
            </a:r>
            <a:r>
              <a:rPr lang="en" sz="1679"/>
              <a:t> Effects </a:t>
            </a:r>
            <a:endParaRPr sz="1679"/>
          </a:p>
          <a:p>
            <a:pPr indent="-335218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79"/>
              <a:buChar char="●"/>
            </a:pPr>
            <a:r>
              <a:rPr lang="en" sz="1679"/>
              <a:t>Enhanced Low Dose </a:t>
            </a:r>
            <a:r>
              <a:rPr b="1" lang="en" sz="1679">
                <a:latin typeface="Lato"/>
                <a:ea typeface="Lato"/>
                <a:cs typeface="Lato"/>
                <a:sym typeface="Lato"/>
              </a:rPr>
              <a:t>Rate Sensitivity</a:t>
            </a:r>
            <a:endParaRPr b="1" sz="1679">
              <a:latin typeface="Lato"/>
              <a:ea typeface="Lato"/>
              <a:cs typeface="Lato"/>
              <a:sym typeface="Lato"/>
            </a:endParaRPr>
          </a:p>
          <a:p>
            <a:pPr indent="-338393" lvl="1" marL="914400" rtl="0" algn="l">
              <a:spcBef>
                <a:spcPts val="0"/>
              </a:spcBef>
              <a:spcAft>
                <a:spcPts val="0"/>
              </a:spcAft>
              <a:buSzPts val="1729"/>
              <a:buChar char="○"/>
            </a:pPr>
            <a:r>
              <a:rPr lang="en" sz="1729"/>
              <a:t>B</a:t>
            </a:r>
            <a:r>
              <a:rPr lang="en" sz="1679"/>
              <a:t>ipolar transistors or linear circuit function</a:t>
            </a:r>
            <a:r>
              <a:rPr lang="en" sz="1729"/>
              <a:t>s</a:t>
            </a:r>
            <a:endParaRPr sz="1679"/>
          </a:p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Prescriptions: Ionizing Radiation (Total Dose)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235500" y="946928"/>
            <a:ext cx="5416500" cy="38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018"/>
              <a:buNone/>
            </a:pPr>
            <a:r>
              <a:rPr b="1" lang="en" sz="1580">
                <a:latin typeface="Lato"/>
                <a:ea typeface="Lato"/>
                <a:cs typeface="Lato"/>
                <a:sym typeface="Lato"/>
              </a:rPr>
              <a:t>Test procedure:</a:t>
            </a:r>
            <a:endParaRPr b="1" sz="1580">
              <a:latin typeface="Lato"/>
              <a:ea typeface="Lato"/>
              <a:cs typeface="Lato"/>
              <a:sym typeface="Lato"/>
            </a:endParaRPr>
          </a:p>
          <a:p>
            <a:pPr indent="-32893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580"/>
              <a:buAutoNum type="arabicPeriod"/>
            </a:pPr>
            <a:r>
              <a:rPr b="1" lang="en" sz="1580">
                <a:latin typeface="Lato"/>
                <a:ea typeface="Lato"/>
                <a:cs typeface="Lato"/>
                <a:sym typeface="Lato"/>
              </a:rPr>
              <a:t>Prepare</a:t>
            </a:r>
            <a:r>
              <a:rPr lang="en" sz="1580"/>
              <a:t> </a:t>
            </a:r>
            <a:r>
              <a:rPr lang="en" sz="1580"/>
              <a:t>circuit</a:t>
            </a:r>
            <a:endParaRPr sz="1580"/>
          </a:p>
          <a:p>
            <a:pPr indent="-32893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80"/>
              <a:buAutoNum type="arabicPeriod"/>
            </a:pPr>
            <a:r>
              <a:rPr b="1" lang="en" sz="1580">
                <a:latin typeface="Lato"/>
                <a:ea typeface="Lato"/>
                <a:cs typeface="Lato"/>
                <a:sym typeface="Lato"/>
              </a:rPr>
              <a:t>Irradiate</a:t>
            </a:r>
            <a:r>
              <a:rPr lang="en" sz="1580"/>
              <a:t> circuit (Flash x-ray or Electron Accelerator)</a:t>
            </a:r>
            <a:endParaRPr sz="1580"/>
          </a:p>
          <a:p>
            <a:pPr indent="-32893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80"/>
              <a:buAutoNum type="arabicPeriod"/>
            </a:pPr>
            <a:r>
              <a:rPr b="1" lang="en" sz="1580">
                <a:latin typeface="Lato"/>
                <a:ea typeface="Lato"/>
                <a:cs typeface="Lato"/>
                <a:sym typeface="Lato"/>
              </a:rPr>
              <a:t>Measure and wait</a:t>
            </a:r>
            <a:r>
              <a:rPr lang="en" sz="1580"/>
              <a:t> recovery time of circuit</a:t>
            </a:r>
            <a:endParaRPr sz="1580"/>
          </a:p>
          <a:p>
            <a:pPr indent="-32893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80"/>
              <a:buAutoNum type="arabicPeriod"/>
            </a:pPr>
            <a:r>
              <a:rPr lang="en" sz="1580"/>
              <a:t>Perform </a:t>
            </a:r>
            <a:r>
              <a:rPr b="1" lang="en" sz="1580">
                <a:latin typeface="Lato"/>
                <a:ea typeface="Lato"/>
                <a:cs typeface="Lato"/>
                <a:sym typeface="Lato"/>
              </a:rPr>
              <a:t>functional tests</a:t>
            </a:r>
            <a:r>
              <a:rPr lang="en" sz="1580"/>
              <a:t> to determine if latchup occurred</a:t>
            </a:r>
            <a:endParaRPr sz="1580"/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018"/>
              <a:buNone/>
            </a:pPr>
            <a:r>
              <a:rPr b="1" lang="en" sz="1580">
                <a:latin typeface="Lato"/>
                <a:ea typeface="Lato"/>
                <a:cs typeface="Lato"/>
                <a:sym typeface="Lato"/>
              </a:rPr>
              <a:t>Considerations:</a:t>
            </a:r>
            <a:endParaRPr b="1" sz="1580">
              <a:latin typeface="Lato"/>
              <a:ea typeface="Lato"/>
              <a:cs typeface="Lato"/>
              <a:sym typeface="Lato"/>
            </a:endParaRPr>
          </a:p>
          <a:p>
            <a:pPr indent="-32893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580"/>
              <a:buChar char="●"/>
            </a:pPr>
            <a:r>
              <a:rPr lang="en" sz="1580"/>
              <a:t>Operating </a:t>
            </a:r>
            <a:r>
              <a:rPr b="1" lang="en" sz="1580">
                <a:latin typeface="Lato"/>
                <a:ea typeface="Lato"/>
                <a:cs typeface="Lato"/>
                <a:sym typeface="Lato"/>
              </a:rPr>
              <a:t>Temperature</a:t>
            </a:r>
            <a:endParaRPr b="1" sz="1580">
              <a:latin typeface="Lato"/>
              <a:ea typeface="Lato"/>
              <a:cs typeface="Lato"/>
              <a:sym typeface="Lato"/>
            </a:endParaRPr>
          </a:p>
          <a:p>
            <a:pPr indent="-32893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80"/>
              <a:buChar char="●"/>
            </a:pPr>
            <a:r>
              <a:rPr lang="en" sz="1580"/>
              <a:t>Radiation </a:t>
            </a:r>
            <a:r>
              <a:rPr b="1" lang="en" sz="1580">
                <a:latin typeface="Lato"/>
                <a:ea typeface="Lato"/>
                <a:cs typeface="Lato"/>
                <a:sym typeface="Lato"/>
              </a:rPr>
              <a:t>pulse width</a:t>
            </a:r>
            <a:r>
              <a:rPr lang="en" sz="1580"/>
              <a:t> (typically 20 - 100 ns)</a:t>
            </a:r>
            <a:endParaRPr sz="1580"/>
          </a:p>
          <a:p>
            <a:pPr indent="-32893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80"/>
              <a:buChar char="●"/>
            </a:pPr>
            <a:r>
              <a:rPr b="1" lang="en" sz="1580">
                <a:latin typeface="Lato"/>
                <a:ea typeface="Lato"/>
                <a:cs typeface="Lato"/>
                <a:sym typeface="Lato"/>
              </a:rPr>
              <a:t>Current draw</a:t>
            </a:r>
            <a:r>
              <a:rPr lang="en" sz="1580"/>
              <a:t> during testing (don’t affect results!)</a:t>
            </a:r>
            <a:endParaRPr sz="1580"/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018"/>
              <a:buNone/>
            </a:pPr>
            <a:r>
              <a:rPr b="1" lang="en" sz="1580">
                <a:latin typeface="Lato"/>
                <a:ea typeface="Lato"/>
                <a:cs typeface="Lato"/>
                <a:sym typeface="Lato"/>
              </a:rPr>
              <a:t>Deliverables:</a:t>
            </a:r>
            <a:endParaRPr b="1" sz="1580">
              <a:latin typeface="Lato"/>
              <a:ea typeface="Lato"/>
              <a:cs typeface="Lato"/>
              <a:sym typeface="Lato"/>
            </a:endParaRPr>
          </a:p>
          <a:p>
            <a:pPr indent="-32893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580"/>
              <a:buChar char="●"/>
            </a:pPr>
            <a:r>
              <a:rPr lang="en" sz="1580"/>
              <a:t>Latchup </a:t>
            </a:r>
            <a:r>
              <a:rPr b="1" lang="en" sz="1580">
                <a:latin typeface="Lato"/>
                <a:ea typeface="Lato"/>
                <a:cs typeface="Lato"/>
                <a:sym typeface="Lato"/>
              </a:rPr>
              <a:t>window</a:t>
            </a:r>
            <a:endParaRPr b="1" sz="1580">
              <a:latin typeface="Lato"/>
              <a:ea typeface="Lato"/>
              <a:cs typeface="Lato"/>
              <a:sym typeface="Lato"/>
            </a:endParaRPr>
          </a:p>
          <a:p>
            <a:pPr indent="-32893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80"/>
              <a:buChar char="●"/>
            </a:pPr>
            <a:r>
              <a:rPr lang="en" sz="1580"/>
              <a:t>Recovery </a:t>
            </a:r>
            <a:r>
              <a:rPr b="1" lang="en" sz="1580">
                <a:latin typeface="Lato"/>
                <a:ea typeface="Lato"/>
                <a:cs typeface="Lato"/>
                <a:sym typeface="Lato"/>
              </a:rPr>
              <a:t>period</a:t>
            </a:r>
            <a:endParaRPr b="1" sz="1580">
              <a:latin typeface="Lato"/>
              <a:ea typeface="Lato"/>
              <a:cs typeface="Lato"/>
              <a:sym typeface="Lato"/>
            </a:endParaRPr>
          </a:p>
          <a:p>
            <a:pPr indent="-32893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80"/>
              <a:buChar char="●"/>
            </a:pPr>
            <a:r>
              <a:rPr lang="en" sz="1580"/>
              <a:t>Holding </a:t>
            </a:r>
            <a:r>
              <a:rPr b="1" lang="en" sz="1580">
                <a:latin typeface="Lato"/>
                <a:ea typeface="Lato"/>
                <a:cs typeface="Lato"/>
                <a:sym typeface="Lato"/>
              </a:rPr>
              <a:t>current</a:t>
            </a:r>
            <a:r>
              <a:rPr lang="en" sz="1580"/>
              <a:t> characterization</a:t>
            </a:r>
            <a:endParaRPr sz="1580"/>
          </a:p>
        </p:txBody>
      </p:sp>
      <p:sp>
        <p:nvSpPr>
          <p:cNvPr id="145" name="Google Shape;145;p23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23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Prescriptions: Dose Rate Induced Latchups</a:t>
            </a:r>
            <a:endParaRPr/>
          </a:p>
        </p:txBody>
      </p:sp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0000" y="1046950"/>
            <a:ext cx="2981325" cy="29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/>
          <p:nvPr/>
        </p:nvSpPr>
        <p:spPr>
          <a:xfrm>
            <a:off x="6481375" y="4168675"/>
            <a:ext cx="176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Latchup (</a:t>
            </a:r>
            <a:r>
              <a:rPr lang="en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4"/>
              </a:rPr>
              <a:t>link</a:t>
            </a: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)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235500" y="1043525"/>
            <a:ext cx="50403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Dose Rate Induced Upsets: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Transient changes</a:t>
            </a:r>
            <a:r>
              <a:rPr lang="en" sz="1500"/>
              <a:t> of logic levels above acceptable margins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Unrecovered state</a:t>
            </a:r>
            <a:r>
              <a:rPr lang="en" sz="1500"/>
              <a:t> changes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Dynamic changes</a:t>
            </a:r>
            <a:r>
              <a:rPr lang="en" sz="1500"/>
              <a:t> in state output during </a:t>
            </a:r>
            <a:r>
              <a:rPr lang="en" sz="1500"/>
              <a:t>irradiation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Testing Considerations: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Accounting for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all variations</a:t>
            </a:r>
            <a:r>
              <a:rPr lang="en" sz="1500"/>
              <a:t> of circuit states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4-bit device has 16 unique states to test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Hard to scale</a:t>
            </a:r>
            <a:r>
              <a:rPr lang="en" sz="1500"/>
              <a:t>, so important to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rationalize choices</a:t>
            </a:r>
            <a:r>
              <a:rPr lang="en" sz="1500"/>
              <a:t>!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Upset threshold</a:t>
            </a:r>
            <a:r>
              <a:rPr lang="en" sz="1500"/>
              <a:t> based on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allowable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voltage</a:t>
            </a:r>
            <a:r>
              <a:rPr lang="en" sz="1500"/>
              <a:t> swing based on device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logic swing</a:t>
            </a:r>
            <a:r>
              <a:rPr lang="en" sz="1500"/>
              <a:t> margins and circuit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response time</a:t>
            </a:r>
            <a:r>
              <a:rPr lang="en" sz="1500"/>
              <a:t>. </a:t>
            </a:r>
            <a:endParaRPr sz="1500"/>
          </a:p>
        </p:txBody>
      </p:sp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7819983" y="4843792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24"/>
          <p:cNvSpPr txBox="1"/>
          <p:nvPr>
            <p:ph type="title"/>
          </p:nvPr>
        </p:nvSpPr>
        <p:spPr>
          <a:xfrm>
            <a:off x="311700" y="163450"/>
            <a:ext cx="8520600" cy="7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Prescriptions: Dose Rate Induced Upsets</a:t>
            </a:r>
            <a:endParaRPr/>
          </a:p>
        </p:txBody>
      </p:sp>
      <p:pic>
        <p:nvPicPr>
          <p:cNvPr id="156" name="Google Shape;1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1875" y="1528763"/>
            <a:ext cx="3524250" cy="20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ight Theme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59F10"/>
      </a:accent1>
      <a:accent2>
        <a:srgbClr val="3F3F3F"/>
      </a:accent2>
      <a:accent3>
        <a:srgbClr val="F9EFBE"/>
      </a:accent3>
      <a:accent4>
        <a:srgbClr val="585858"/>
      </a:accent4>
      <a:accent5>
        <a:srgbClr val="8FE4CA"/>
      </a:accent5>
      <a:accent6>
        <a:srgbClr val="2D2D2D"/>
      </a:accent6>
      <a:hlink>
        <a:srgbClr val="6D9E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